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13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14"/>
          </p:nvPr>
        </p:nvSpPr>
        <p:spPr>
          <a:xfrm>
            <a:off x="584200" y="558800"/>
            <a:ext cx="11823700" cy="708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sz="half" idx="14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/>
          <p:nvPr>
            <p:ph type="pic" sz="half" idx="13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quarter" idx="14"/>
          </p:nvPr>
        </p:nvSpPr>
        <p:spPr>
          <a:xfrm>
            <a:off x="6680200" y="635000"/>
            <a:ext cx="5829301" cy="3517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sz="half" idx="15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florent@math.tamu.edu" TargetMode="External"/><Relationship Id="rId3" Type="http://schemas.openxmlformats.org/officeDocument/2006/relationships/hyperlink" Target="mailto:cbeverly@tamu.edu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tudy Abroad Program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Study Abroad Program</a:t>
            </a:r>
          </a:p>
        </p:txBody>
      </p:sp>
      <p:pic>
        <p:nvPicPr>
          <p:cNvPr id="134" name="IMG_7391 2.JPG" descr="IMG_7391 2.JPG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490352" cy="5537201"/>
          </a:xfrm>
          <a:prstGeom prst="rect">
            <a:avLst/>
          </a:prstGeom>
        </p:spPr>
      </p:pic>
      <p:sp>
        <p:nvSpPr>
          <p:cNvPr id="135" name="A&amp;M FRANCE MATHEMATICS IN BESANÇ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/>
            <a:r>
              <a:t>A&amp;M FRANCE MATHEMATICS IN BESANÇON</a:t>
            </a:r>
          </a:p>
        </p:txBody>
      </p:sp>
      <p:sp>
        <p:nvSpPr>
          <p:cNvPr id="136" name="Summer I 2020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Summer I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a Ville Lumier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Ville Lumiere</a:t>
            </a:r>
          </a:p>
        </p:txBody>
      </p:sp>
      <p:pic>
        <p:nvPicPr>
          <p:cNvPr id="170" name="IMG_7643.JPG" descr="IMG_7643.JPG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171" name="AND A WEEK END IN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>
                <a:solidFill>
                  <a:srgbClr val="D93F2A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pPr>
              <a:defRPr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solidFill>
                  <a:srgbClr val="D93F2A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AND A WEEK END IN... </a:t>
            </a:r>
          </a:p>
        </p:txBody>
      </p:sp>
      <p:sp>
        <p:nvSpPr>
          <p:cNvPr id="172" name="PARI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9600">
                <a:solidFill>
                  <a:srgbClr val="000000"/>
                </a:solidFill>
                <a:latin typeface="Trattatello"/>
                <a:ea typeface="Trattatello"/>
                <a:cs typeface="Trattatello"/>
                <a:sym typeface="Trattatello"/>
              </a:defRPr>
            </a:lvl1pPr>
          </a:lstStyle>
          <a:p>
            <a:pPr/>
            <a:r>
              <a:t>PARIS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HO QUALIFIES FOR THE PROGRAM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3" indent="521208" defTabSz="443991">
              <a:spcBef>
                <a:spcPts val="1200"/>
              </a:spcBef>
              <a:defRPr sz="5320"/>
            </a:pPr>
            <a:r>
              <a:t>WHO QUALIFIES FOR THE PROGRAM?</a:t>
            </a:r>
          </a:p>
        </p:txBody>
      </p:sp>
      <p:sp>
        <p:nvSpPr>
          <p:cNvPr id="175" name="Priority will be given to students who completed by the end of Fall 2019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Tx/>
              <a:buSzPct val="75000"/>
              <a:buFontTx/>
              <a:buChar char="•"/>
            </a:pPr>
            <a:r>
              <a:t>Priority will be given to students who completed by the end of Fall 2019:</a:t>
            </a:r>
          </a:p>
          <a:p>
            <a:pPr>
              <a:buClrTx/>
              <a:buSzPct val="75000"/>
              <a:buFontTx/>
              <a:buChar char="•"/>
            </a:pPr>
            <a:r>
              <a:t> MATH 220 or MATH 300 (preferably with an A)</a:t>
            </a:r>
          </a:p>
          <a:p>
            <a:pPr>
              <a:buClrTx/>
              <a:buSzPct val="75000"/>
              <a:buFontTx/>
              <a:buChar char="•"/>
            </a:pPr>
            <a:r>
              <a:t>MATH 221 or MATH 251 or MATH 253 (A/B)</a:t>
            </a:r>
          </a:p>
          <a:p>
            <a:pPr>
              <a:buClrTx/>
              <a:buSzPct val="75000"/>
              <a:buFontTx/>
              <a:buChar char="•"/>
            </a:pPr>
            <a:r>
              <a:t>NO major restriction (students in sciences, engineering, law school, liberal arts... fulfilling the prerequisites) can apply.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WHO WILL GO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 WILL GO?</a:t>
            </a:r>
          </a:p>
        </p:txBody>
      </p:sp>
      <p:sp>
        <p:nvSpPr>
          <p:cNvPr id="178" name="Students in good academic standing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Tx/>
              <a:buSzPct val="75000"/>
              <a:buFontTx/>
              <a:buChar char="•"/>
            </a:pPr>
            <a:r>
              <a:t>Students in good academic standings.</a:t>
            </a:r>
          </a:p>
          <a:p>
            <a:pPr>
              <a:buClrTx/>
              <a:buSzPct val="75000"/>
              <a:buFontTx/>
              <a:buChar char="•"/>
            </a:pPr>
            <a:r>
              <a:t>Students who fulfill the prerequisites.</a:t>
            </a:r>
          </a:p>
          <a:p>
            <a:pPr>
              <a:buClrTx/>
              <a:buSzPct val="75000"/>
              <a:buFontTx/>
              <a:buChar char="•"/>
            </a:pPr>
            <a:r>
              <a:t>Students that will be approved by the program leader after being interviewed.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he 2017 group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2017 group</a:t>
            </a:r>
          </a:p>
        </p:txBody>
      </p:sp>
      <p:pic>
        <p:nvPicPr>
          <p:cNvPr id="181" name="IMG_7416.JPG" descr="IMG_7416.JPG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182" name="HOW MANY SPOT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HOW MANY SPOTS?</a:t>
            </a:r>
          </a:p>
        </p:txBody>
      </p:sp>
      <p:sp>
        <p:nvSpPr>
          <p:cNvPr id="183" name="10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 defTabSz="560831">
              <a:defRPr sz="13823"/>
            </a:lvl1pPr>
          </a:lstStyle>
          <a:p>
            <a:pPr/>
            <a: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G_7510.JPG" descr="IMG_7510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92914" y="2565400"/>
            <a:ext cx="5842001" cy="6680200"/>
          </a:xfrm>
          <a:prstGeom prst="rect">
            <a:avLst/>
          </a:prstGeom>
        </p:spPr>
      </p:pic>
      <p:sp>
        <p:nvSpPr>
          <p:cNvPr id="186" name="ESTIMATION OF THE CO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ESTIMATION OF THE COST</a:t>
            </a:r>
          </a:p>
        </p:txBody>
      </p:sp>
      <p:sp>
        <p:nvSpPr>
          <p:cNvPr id="187" name="Tuition and fees: $2,200…"/>
          <p:cNvSpPr txBox="1"/>
          <p:nvPr>
            <p:ph type="body" sz="half" idx="1"/>
          </p:nvPr>
        </p:nvSpPr>
        <p:spPr>
          <a:xfrm>
            <a:off x="6705600" y="2730500"/>
            <a:ext cx="5816600" cy="6350000"/>
          </a:xfrm>
          <a:prstGeom prst="rect">
            <a:avLst/>
          </a:prstGeom>
        </p:spPr>
        <p:txBody>
          <a:bodyPr/>
          <a:lstStyle/>
          <a:p>
            <a:pPr marL="364172" indent="-364172" defTabSz="543305">
              <a:spcBef>
                <a:spcPts val="1600"/>
              </a:spcBef>
              <a:buClrTx/>
              <a:buSzPct val="75000"/>
              <a:buFontTx/>
              <a:buChar char="•"/>
              <a:defRPr sz="2790"/>
            </a:pPr>
            <a:r>
              <a:t>Tuition and fees: $2,200</a:t>
            </a:r>
          </a:p>
          <a:p>
            <a:pPr marL="364172" indent="-364172" defTabSz="543305">
              <a:spcBef>
                <a:spcPts val="1600"/>
              </a:spcBef>
              <a:buClrTx/>
              <a:buSzPct val="75000"/>
              <a:buFontTx/>
              <a:buChar char="•"/>
              <a:defRPr sz="2790"/>
            </a:pPr>
            <a:r>
              <a:t>Meals: $1,000</a:t>
            </a:r>
          </a:p>
          <a:p>
            <a:pPr marL="364172" indent="-364172" defTabSz="543305">
              <a:spcBef>
                <a:spcPts val="1600"/>
              </a:spcBef>
              <a:buClrTx/>
              <a:buSzPct val="75000"/>
              <a:buFontTx/>
              <a:buChar char="•"/>
              <a:defRPr sz="2790"/>
            </a:pPr>
            <a:r>
              <a:t>Accommodation: $700</a:t>
            </a:r>
          </a:p>
          <a:p>
            <a:pPr marL="0" indent="0" defTabSz="543305">
              <a:spcBef>
                <a:spcPts val="1600"/>
              </a:spcBef>
              <a:buClrTx/>
              <a:buSzTx/>
              <a:buFontTx/>
              <a:buNone/>
              <a:defRPr sz="2790"/>
            </a:pPr>
            <a:r>
              <a:t>----------------------------------------</a:t>
            </a:r>
          </a:p>
          <a:p>
            <a:pPr marL="364172" indent="-364172" defTabSz="543305">
              <a:spcBef>
                <a:spcPts val="1600"/>
              </a:spcBef>
              <a:buClrTx/>
              <a:buSzPct val="75000"/>
              <a:buFontTx/>
              <a:buChar char="•"/>
              <a:defRPr sz="2790"/>
            </a:pPr>
            <a:r>
              <a:t>Program related costs: $2,000</a:t>
            </a:r>
          </a:p>
          <a:p>
            <a:pPr marL="364172" indent="-364172" defTabSz="543305">
              <a:spcBef>
                <a:spcPts val="1600"/>
              </a:spcBef>
              <a:buClrTx/>
              <a:buSzPct val="75000"/>
              <a:buFontTx/>
              <a:buChar char="•"/>
              <a:defRPr sz="2790"/>
            </a:pPr>
            <a:r>
              <a:t>International Airfare: $1,400</a:t>
            </a:r>
          </a:p>
          <a:p>
            <a:pPr marL="364172" indent="-364172" defTabSz="543305">
              <a:spcBef>
                <a:spcPts val="1600"/>
              </a:spcBef>
              <a:buClrTx/>
              <a:buSzPct val="75000"/>
              <a:buFontTx/>
              <a:buChar char="•"/>
              <a:defRPr sz="2790"/>
            </a:pPr>
            <a:r>
              <a:t>Personal spending: up to you</a:t>
            </a:r>
          </a:p>
          <a:p>
            <a:pPr marL="0" indent="0" defTabSz="543305">
              <a:spcBef>
                <a:spcPts val="1600"/>
              </a:spcBef>
              <a:buClrTx/>
              <a:buSzTx/>
              <a:buFontTx/>
              <a:buNone/>
              <a:defRPr sz="2790"/>
            </a:pPr>
            <a:r>
              <a:t>    ----------------------------------------</a:t>
            </a:r>
          </a:p>
          <a:p>
            <a:pPr marL="364172" indent="-364172" defTabSz="543305">
              <a:spcBef>
                <a:spcPts val="1600"/>
              </a:spcBef>
              <a:buClrTx/>
              <a:buSzPct val="75000"/>
              <a:buFontTx/>
              <a:buChar char="•"/>
              <a:defRPr sz="2790"/>
            </a:pPr>
            <a:r>
              <a:t>Total estimated cost: $7,000-$8,000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7450.JPG" descr="IMG_7450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190" name="HOW TO FIN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FINANCE</a:t>
            </a:r>
          </a:p>
        </p:txBody>
      </p:sp>
      <p:sp>
        <p:nvSpPr>
          <p:cNvPr id="191" name="personal fund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1583" indent="-391583">
              <a:buClrTx/>
              <a:buSzPct val="75000"/>
              <a:buFontTx/>
              <a:buChar char="•"/>
            </a:pPr>
            <a:r>
              <a:t>personal funds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financial aids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scholarships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NOW…"/>
          <p:cNvSpPr txBox="1"/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sz="28800"/>
            </a:pPr>
            <a:r>
              <a:t>NOW</a:t>
            </a:r>
          </a:p>
          <a:p>
            <a:pPr marL="0" indent="0" algn="ctr">
              <a:buClrTx/>
              <a:buSzTx/>
              <a:buFontTx/>
              <a:buNone/>
            </a:pPr>
            <a:r>
              <a:t>until December 1, 2019.</a:t>
            </a:r>
          </a:p>
        </p:txBody>
      </p:sp>
      <p:sp>
        <p:nvSpPr>
          <p:cNvPr id="194" name="WHEN TO APPL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TO APPLY?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ONTA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CONTACTS</a:t>
            </a:r>
          </a:p>
        </p:txBody>
      </p:sp>
      <p:sp>
        <p:nvSpPr>
          <p:cNvPr id="197" name="Program leader: Dr. Florent Baudi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2300"/>
              </a:spcBef>
              <a:defRPr sz="3564"/>
            </a:pPr>
            <a:r>
              <a:t>Program leader: Dr. Florent Baudier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rPr u="sng">
                <a:hlinkClick r:id="rId2" invalidUrl="" action="" tgtFrame="" tooltip="" history="1" highlightClick="0" endSnd="0"/>
              </a:rPr>
              <a:t>florent@math.tamu.edu</a:t>
            </a:r>
            <a:r>
              <a:t>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BLOC 525C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Program coordinator: Corinne Beverly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rPr u="sng">
                <a:hlinkClick r:id="rId3" invalidUrl="" action="" tgtFrame="" tooltip="" history="1" highlightClick="0" endSnd="0"/>
              </a:rPr>
              <a:t>cbeverly@tamu.edu</a:t>
            </a:r>
            <a:r>
              <a:t>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Study Abroad Program Office at the Pavilion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G_4293.JPG" descr="IMG_429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200" name="SEE YOU IN JUNE...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SEE YOU IN JUNE...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7395.JPG" descr="IMG_7395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29319" y="4683899"/>
            <a:ext cx="5753101" cy="4559301"/>
          </a:xfrm>
          <a:prstGeom prst="rect">
            <a:avLst/>
          </a:prstGeom>
        </p:spPr>
      </p:pic>
      <p:pic>
        <p:nvPicPr>
          <p:cNvPr id="203" name="IMG_7694.JPG" descr="IMG_7694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33562" y="520700"/>
            <a:ext cx="5753101" cy="3860800"/>
          </a:xfrm>
          <a:prstGeom prst="rect">
            <a:avLst/>
          </a:prstGeom>
        </p:spPr>
      </p:pic>
      <p:pic>
        <p:nvPicPr>
          <p:cNvPr id="204" name="IMG_7688.JPG" descr="IMG_7688.JP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0119" y="520699"/>
            <a:ext cx="5842001" cy="8724901"/>
          </a:xfrm>
          <a:prstGeom prst="rect">
            <a:avLst/>
          </a:prstGeom>
        </p:spPr>
      </p:pic>
      <p:sp>
        <p:nvSpPr>
          <p:cNvPr id="205" name="...in BESANÇON and PARIS"/>
          <p:cNvSpPr txBox="1"/>
          <p:nvPr/>
        </p:nvSpPr>
        <p:spPr>
          <a:xfrm>
            <a:off x="6763022" y="4213418"/>
            <a:ext cx="5685695" cy="457201"/>
          </a:xfrm>
          <a:prstGeom prst="rect">
            <a:avLst/>
          </a:prstGeom>
          <a:gradFill>
            <a:gsLst>
              <a:gs pos="0">
                <a:srgbClr val="89847F">
                  <a:alpha val="5000"/>
                </a:srgbClr>
              </a:gs>
              <a:gs pos="100000">
                <a:srgbClr val="89847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1600"/>
              </a:spcBef>
              <a:defRPr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...in BESANÇON and PARIS</a:t>
            </a:r>
          </a:p>
        </p:txBody>
      </p:sp>
      <p:sp>
        <p:nvSpPr>
          <p:cNvPr id="206" name="Text"/>
          <p:cNvSpPr txBox="1"/>
          <p:nvPr/>
        </p:nvSpPr>
        <p:spPr>
          <a:xfrm>
            <a:off x="15541274" y="5130045"/>
            <a:ext cx="675830" cy="508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WHAT IS THIS PROGRAM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THIS PROGRAM?</a:t>
            </a:r>
          </a:p>
        </p:txBody>
      </p:sp>
      <p:sp>
        <p:nvSpPr>
          <p:cNvPr id="139" name="Slide Number"/>
          <p:cNvSpPr txBox="1"/>
          <p:nvPr>
            <p:ph type="sldNum" sz="quarter" idx="4294967295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" name="5-week long 6-credit program…"/>
          <p:cNvSpPr txBox="1"/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Tx/>
              <a:buSzPct val="75000"/>
              <a:buFontTx/>
              <a:buChar char="•"/>
            </a:pPr>
            <a:r>
              <a:t>5-week long 6-credit program</a:t>
            </a:r>
          </a:p>
          <a:p>
            <a:pPr>
              <a:buClrTx/>
              <a:buSzPct val="75000"/>
              <a:buFontTx/>
              <a:buChar char="•"/>
            </a:pPr>
            <a:r>
              <a:t>MATH 409 Advanced Calculus I (3 credits)</a:t>
            </a:r>
          </a:p>
          <a:p>
            <a:pPr>
              <a:buClrTx/>
              <a:buSzPct val="75000"/>
              <a:buFontTx/>
              <a:buChar char="•"/>
            </a:pPr>
            <a:r>
              <a:t>MATH 485 Directed Studies (group project 3 credits)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WHEN DOES IT HAPPE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DOES IT HAPPEN?</a:t>
            </a:r>
          </a:p>
        </p:txBody>
      </p:sp>
      <p:sp>
        <p:nvSpPr>
          <p:cNvPr id="143" name="Summer I 2020.…"/>
          <p:cNvSpPr txBox="1"/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Tx/>
              <a:buSzPct val="75000"/>
              <a:buFontTx/>
              <a:buChar char="•"/>
            </a:pPr>
            <a:r>
              <a:t>Summer I 2020.</a:t>
            </a:r>
          </a:p>
          <a:p>
            <a:pPr>
              <a:buClrTx/>
              <a:buSzPct val="75000"/>
              <a:buFontTx/>
              <a:buChar char="•"/>
            </a:pPr>
            <a:r>
              <a:t>From Monday May 26, 2020 to Sunday June 27, 2020.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blocker front.jpg" descr="blocker front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462534" y="2324099"/>
            <a:ext cx="6137141" cy="7015587"/>
          </a:xfrm>
          <a:prstGeom prst="rect">
            <a:avLst/>
          </a:prstGeom>
        </p:spPr>
      </p:pic>
      <p:sp>
        <p:nvSpPr>
          <p:cNvPr id="146" name="WHERE WILL YOU GO FIRS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WILL YOU GO FIRST?</a:t>
            </a:r>
          </a:p>
        </p:txBody>
      </p:sp>
      <p:sp>
        <p:nvSpPr>
          <p:cNvPr id="147" name="two weeks on campus in College Station (May 26-June 6)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391583" indent="-391583">
              <a:buClrTx/>
              <a:buSzPct val="75000"/>
              <a:buFontTx/>
              <a:buChar char="•"/>
            </a:lvl1pPr>
          </a:lstStyle>
          <a:p>
            <a:pPr/>
            <a:r>
              <a:t>two weeks on campus in College Station (May 26-June 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7298.JPG" descr="IMG_7298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2565400"/>
            <a:ext cx="5842000" cy="6680200"/>
          </a:xfrm>
          <a:prstGeom prst="rect">
            <a:avLst/>
          </a:prstGeom>
        </p:spPr>
      </p:pic>
      <p:sp>
        <p:nvSpPr>
          <p:cNvPr id="150" name="WHERE WILL YOU GO NEX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WILL YOU GO NEXT?</a:t>
            </a:r>
          </a:p>
        </p:txBody>
      </p:sp>
      <p:sp>
        <p:nvSpPr>
          <p:cNvPr id="151" name="BESANÇON, FRANCE (3 weeks, June 7-June 27)"/>
          <p:cNvSpPr txBox="1"/>
          <p:nvPr>
            <p:ph type="body" sz="half" idx="1"/>
          </p:nvPr>
        </p:nvSpPr>
        <p:spPr>
          <a:xfrm>
            <a:off x="6450014" y="2730500"/>
            <a:ext cx="5816601" cy="6350000"/>
          </a:xfrm>
          <a:prstGeom prst="rect">
            <a:avLst/>
          </a:prstGeom>
        </p:spPr>
        <p:txBody>
          <a:bodyPr/>
          <a:lstStyle>
            <a:lvl1pPr marL="391583" indent="-391583">
              <a:buClrTx/>
              <a:buSzPct val="75000"/>
              <a:buFontTx/>
              <a:buChar char="•"/>
            </a:lvl1pPr>
          </a:lstStyle>
          <a:p>
            <a:pPr/>
            <a:r>
              <a:t>BESANÇON, FRANCE (3 weeks, June 7-June 27)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7299 2.JPG" descr="IMG_7299 2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176445" y="2565400"/>
            <a:ext cx="5842001" cy="6680200"/>
          </a:xfrm>
          <a:prstGeom prst="rect">
            <a:avLst/>
          </a:prstGeom>
        </p:spPr>
      </p:pic>
      <p:sp>
        <p:nvSpPr>
          <p:cNvPr id="154" name="WHERE WILL YOU GO NEX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WILL YOU GO NEXT?</a:t>
            </a:r>
          </a:p>
        </p:txBody>
      </p:sp>
      <p:sp>
        <p:nvSpPr>
          <p:cNvPr id="155" name="BESANÇON, FRANCE (3 weeks, June 7-June 27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1583" indent="-391583">
              <a:buClrTx/>
              <a:buSzPct val="75000"/>
              <a:buFontTx/>
              <a:buChar char="•"/>
            </a:pPr>
            <a:r>
              <a:t>BESANÇON, FRANCE (3 weeks, June 7-June 27)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The City of Time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7417.JPG" descr="IMG_7417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2565400"/>
            <a:ext cx="5842000" cy="6680200"/>
          </a:xfrm>
          <a:prstGeom prst="rect">
            <a:avLst/>
          </a:prstGeom>
        </p:spPr>
      </p:pic>
      <p:sp>
        <p:nvSpPr>
          <p:cNvPr id="158" name="WHERE WILL YOU GO NEX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WILL YOU GO NEXT?</a:t>
            </a:r>
          </a:p>
        </p:txBody>
      </p:sp>
      <p:sp>
        <p:nvSpPr>
          <p:cNvPr id="159" name="BESANÇON, FRANCE (3 weeks, June 7-June 27)…"/>
          <p:cNvSpPr txBox="1"/>
          <p:nvPr>
            <p:ph type="body" sz="half" idx="1"/>
          </p:nvPr>
        </p:nvSpPr>
        <p:spPr>
          <a:xfrm>
            <a:off x="6450014" y="2730500"/>
            <a:ext cx="5816601" cy="6350000"/>
          </a:xfrm>
          <a:prstGeom prst="rect">
            <a:avLst/>
          </a:prstGeom>
        </p:spPr>
        <p:txBody>
          <a:bodyPr/>
          <a:lstStyle/>
          <a:p>
            <a:pPr marL="391583" indent="-391583">
              <a:buClrTx/>
              <a:buSzPct val="75000"/>
              <a:buFontTx/>
              <a:buChar char="•"/>
            </a:pPr>
            <a:r>
              <a:t>BESANÇON, FRANCE (3 weeks, June 7-June 27)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The City of Time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Birthplace of Victor Hugo,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7451.JPG" descr="IMG_7451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584170" y="2286520"/>
            <a:ext cx="6332828" cy="7237960"/>
          </a:xfrm>
          <a:prstGeom prst="rect">
            <a:avLst/>
          </a:prstGeom>
        </p:spPr>
      </p:pic>
      <p:sp>
        <p:nvSpPr>
          <p:cNvPr id="162" name="WHERE WILL YOU GO NEX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WILL YOU GO NEXT?</a:t>
            </a:r>
          </a:p>
        </p:txBody>
      </p:sp>
      <p:sp>
        <p:nvSpPr>
          <p:cNvPr id="163" name="BESANÇON, FRANCE (3 weeks, June 7-June 27)…"/>
          <p:cNvSpPr txBox="1"/>
          <p:nvPr>
            <p:ph type="body" sz="half" idx="1"/>
          </p:nvPr>
        </p:nvSpPr>
        <p:spPr>
          <a:xfrm>
            <a:off x="305101" y="2730500"/>
            <a:ext cx="5816601" cy="6350000"/>
          </a:xfrm>
          <a:prstGeom prst="rect">
            <a:avLst/>
          </a:prstGeom>
        </p:spPr>
        <p:txBody>
          <a:bodyPr/>
          <a:lstStyle/>
          <a:p>
            <a:pPr marL="391583" indent="-391583">
              <a:buClrTx/>
              <a:buSzPct val="75000"/>
              <a:buFontTx/>
              <a:buChar char="•"/>
            </a:pPr>
            <a:r>
              <a:t>BESANÇON, FRANCE (3 weeks, June 7-June 27)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The City of Time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Birthplace of Victor Hugo,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Auguste and Louis Lumière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7412.JPG" descr="IMG_7412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2565400"/>
            <a:ext cx="5842000" cy="6680200"/>
          </a:xfrm>
          <a:prstGeom prst="rect">
            <a:avLst/>
          </a:prstGeom>
        </p:spPr>
      </p:pic>
      <p:sp>
        <p:nvSpPr>
          <p:cNvPr id="166" name="WHERE WILL YOU GO NEX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WILL YOU GO NEXT?</a:t>
            </a:r>
          </a:p>
        </p:txBody>
      </p:sp>
      <p:sp>
        <p:nvSpPr>
          <p:cNvPr id="167" name="BESANÇON, FRANCE (3 weeks, June 7-June 27)…"/>
          <p:cNvSpPr txBox="1"/>
          <p:nvPr>
            <p:ph type="body" sz="half" idx="1"/>
          </p:nvPr>
        </p:nvSpPr>
        <p:spPr>
          <a:xfrm>
            <a:off x="6450014" y="2730500"/>
            <a:ext cx="5816601" cy="6350000"/>
          </a:xfrm>
          <a:prstGeom prst="rect">
            <a:avLst/>
          </a:prstGeom>
        </p:spPr>
        <p:txBody>
          <a:bodyPr/>
          <a:lstStyle/>
          <a:p>
            <a:pPr marL="391583" indent="-391583">
              <a:buClrTx/>
              <a:buSzPct val="75000"/>
              <a:buFontTx/>
              <a:buChar char="•"/>
            </a:pPr>
            <a:r>
              <a:t>BESANÇON, FRANCE (3 weeks, June 7-June 27)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The City of Time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Birthplace of Victor Hugo,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Auguste and Louis Lumière</a:t>
            </a:r>
          </a:p>
          <a:p>
            <a:pPr marL="391583" indent="-391583">
              <a:buClrTx/>
              <a:buSzPct val="75000"/>
              <a:buFontTx/>
              <a:buChar char="•"/>
            </a:pPr>
            <a:r>
              <a:t>UNESCO World Heritage Site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